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63" r:id="rId3"/>
    <p:sldId id="264" r:id="rId4"/>
    <p:sldId id="265" r:id="rId5"/>
    <p:sldId id="266" r:id="rId6"/>
    <p:sldId id="270" r:id="rId7"/>
    <p:sldId id="271" r:id="rId8"/>
    <p:sldId id="277" r:id="rId9"/>
    <p:sldId id="274" r:id="rId10"/>
    <p:sldId id="276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19" autoAdjust="0"/>
  </p:normalViewPr>
  <p:slideViewPr>
    <p:cSldViewPr>
      <p:cViewPr>
        <p:scale>
          <a:sx n="93" d="100"/>
          <a:sy n="93" d="100"/>
        </p:scale>
        <p:origin x="2124" y="4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CCE85B-CC57-40DC-A8DE-B44A155F2782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F31BC8-1C78-470A-83E5-D717584AF649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688538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5FEF7-C5DC-44C0-9A8F-46FDD99EA2D0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5FEF7-C5DC-44C0-9A8F-46FDD99EA2D0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5FEF7-C5DC-44C0-9A8F-46FDD99EA2D0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5FEF7-C5DC-44C0-9A8F-46FDD99EA2D0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7A5FEF7-C5DC-44C0-9A8F-46FDD99EA2D0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914456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1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 dirty="0"/>
          </a:p>
        </p:txBody>
      </p:sp>
      <p:sp>
        <p:nvSpPr>
          <p:cNvPr id="16388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919BDD-9253-4396-BB41-A105029ADA1B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pl-P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l-PL"/>
          </a:p>
        </p:txBody>
      </p:sp>
      <p:sp>
        <p:nvSpPr>
          <p:cNvPr id="19460" name="Symbol zastępczy numeru slajd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3C06ED3-6F6B-4E02-9845-886C0C94B088}" type="slidenum">
              <a:rPr lang="pl-PL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215233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1549004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18565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724540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377305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035772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76983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3324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807468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0478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77000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BB4440-F4E5-46A1-833D-92A77CA5EA35}" type="datetimeFigureOut">
              <a:rPr lang="pl-PL" smtClean="0"/>
              <a:t>29.05.2023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A01B3F-2F02-48C2-82FB-482A6CDC41BC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7629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13" Type="http://schemas.openxmlformats.org/officeDocument/2006/relationships/image" Target="../media/image13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gif"/><Relationship Id="rId1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11" Type="http://schemas.openxmlformats.org/officeDocument/2006/relationships/image" Target="../media/image23.jpeg"/><Relationship Id="rId5" Type="http://schemas.openxmlformats.org/officeDocument/2006/relationships/image" Target="../media/image17.jpe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i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3481978"/>
              </p:ext>
            </p:extLst>
          </p:nvPr>
        </p:nvGraphicFramePr>
        <p:xfrm>
          <a:off x="1547664" y="-418126"/>
          <a:ext cx="5832152" cy="41212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Acrobat Document" r:id="rId2" imgW="8019977" imgH="5667300" progId="AcroExch.Document.11">
                  <p:embed/>
                </p:oleObj>
              </mc:Choice>
              <mc:Fallback>
                <p:oleObj name="Acrobat Document" r:id="rId2" imgW="8019977" imgH="5667300" progId="AcroExch.Document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1547664" y="-418126"/>
                        <a:ext cx="5832152" cy="4121295"/>
                      </a:xfrm>
                      <a:prstGeom prst="rect">
                        <a:avLst/>
                      </a:prstGeom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Prostokąt 8"/>
          <p:cNvSpPr/>
          <p:nvPr/>
        </p:nvSpPr>
        <p:spPr>
          <a:xfrm>
            <a:off x="467545" y="260648"/>
            <a:ext cx="8172092" cy="2952328"/>
          </a:xfrm>
          <a:prstGeom prst="rect">
            <a:avLst/>
          </a:prstGeom>
          <a:noFill/>
          <a:ln w="1270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/>
          <p:cNvSpPr txBox="1"/>
          <p:nvPr/>
        </p:nvSpPr>
        <p:spPr>
          <a:xfrm>
            <a:off x="971600" y="41490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WIERZYMY </a:t>
            </a:r>
          </a:p>
          <a:p>
            <a:pPr algn="ctr"/>
            <a:r>
              <a:rPr lang="pl-PL" sz="4000" b="1" dirty="0"/>
              <a:t>W KOLEJ</a:t>
            </a:r>
          </a:p>
        </p:txBody>
      </p:sp>
      <p:sp>
        <p:nvSpPr>
          <p:cNvPr id="11" name="Prostokąt 10"/>
          <p:cNvSpPr/>
          <p:nvPr/>
        </p:nvSpPr>
        <p:spPr>
          <a:xfrm>
            <a:off x="467544" y="3417392"/>
            <a:ext cx="3889424" cy="3096344"/>
          </a:xfrm>
          <a:prstGeom prst="rect">
            <a:avLst/>
          </a:prstGeom>
          <a:noFill/>
          <a:ln w="1270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4607189" y="3417392"/>
            <a:ext cx="4032448" cy="3096344"/>
          </a:xfrm>
          <a:prstGeom prst="rect">
            <a:avLst/>
          </a:prstGeom>
          <a:noFill/>
          <a:ln w="1270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/>
          <p:cNvSpPr txBox="1"/>
          <p:nvPr/>
        </p:nvSpPr>
        <p:spPr>
          <a:xfrm>
            <a:off x="5148064" y="4149080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000" b="1" dirty="0"/>
              <a:t>DZIAŁAMY</a:t>
            </a:r>
          </a:p>
          <a:p>
            <a:pPr algn="ctr"/>
            <a:r>
              <a:rPr lang="pl-PL" sz="4000" b="1" dirty="0"/>
              <a:t>OD  2000 r.</a:t>
            </a:r>
          </a:p>
        </p:txBody>
      </p:sp>
    </p:spTree>
    <p:extLst>
      <p:ext uri="{BB962C8B-B14F-4D97-AF65-F5344CB8AC3E}">
        <p14:creationId xmlns:p14="http://schemas.microsoft.com/office/powerpoint/2010/main" val="164713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pole tekstowe 1"/>
          <p:cNvSpPr txBox="1">
            <a:spLocks noChangeArrowheads="1"/>
          </p:cNvSpPr>
          <p:nvPr/>
        </p:nvSpPr>
        <p:spPr bwMode="auto">
          <a:xfrm>
            <a:off x="1571625" y="3284984"/>
            <a:ext cx="757237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sz="7200" b="1" dirty="0">
                <a:latin typeface="Calibri" pitchFamily="34" charset="0"/>
              </a:rPr>
              <a:t>www.rbf.net.pl</a:t>
            </a:r>
          </a:p>
        </p:txBody>
      </p:sp>
      <p:pic>
        <p:nvPicPr>
          <p:cNvPr id="5" name="Obraz 4" descr="logo_rbf_bez tla.gif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91679" y="2204865"/>
            <a:ext cx="1931437" cy="10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4511FDEA-481E-3401-8ACD-CD9A0EB65DA1}"/>
              </a:ext>
            </a:extLst>
          </p:cNvPr>
          <p:cNvSpPr txBox="1"/>
          <p:nvPr/>
        </p:nvSpPr>
        <p:spPr>
          <a:xfrm>
            <a:off x="1565190" y="1636463"/>
            <a:ext cx="51845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/>
              <a:t>Bardzo dziękuje za uwagę</a:t>
            </a:r>
          </a:p>
        </p:txBody>
      </p:sp>
    </p:spTree>
    <p:extLst>
      <p:ext uri="{BB962C8B-B14F-4D97-AF65-F5344CB8AC3E}">
        <p14:creationId xmlns:p14="http://schemas.microsoft.com/office/powerpoint/2010/main" val="2688479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0000"/>
    </mc:Choice>
    <mc:Fallback xmlns="">
      <p:transition spd="slow" advClick="0" advTm="1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200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344" y="2612151"/>
            <a:ext cx="1141024" cy="8557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DSC_576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-8808" y="116632"/>
            <a:ext cx="1203676" cy="798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Obraz 6" descr="DSC0646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59411" y="3453054"/>
            <a:ext cx="1239714" cy="9297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Obraz 7" descr="DSC055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39984" y="4300676"/>
            <a:ext cx="1200860" cy="9006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Obraz 8" descr="DSC0295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72683" y="5075633"/>
            <a:ext cx="1286390" cy="964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Obraz 10" descr="DSC0225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965" y="1773913"/>
            <a:ext cx="1117651" cy="8382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Obraz 12" descr="08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9280" y="918146"/>
            <a:ext cx="1141023" cy="8557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4" name="Grupa 13"/>
          <p:cNvGrpSpPr/>
          <p:nvPr/>
        </p:nvGrpSpPr>
        <p:grpSpPr>
          <a:xfrm>
            <a:off x="4626310" y="836712"/>
            <a:ext cx="4122154" cy="5482879"/>
            <a:chOff x="251520" y="1340768"/>
            <a:chExt cx="4176464" cy="5690388"/>
          </a:xfrm>
        </p:grpSpPr>
        <p:pic>
          <p:nvPicPr>
            <p:cNvPr id="15" name="Picture 4" descr="C:\PROJEKTY\PROJEKTY ARCHIWALNE\PROJEKTY ARCHIWALNE\10-lecie RBF\akt zalozycielski rbf.gif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51520" y="1340768"/>
              <a:ext cx="4176464" cy="5690388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sp>
          <p:nvSpPr>
            <p:cNvPr id="16" name="pole tekstowe 15"/>
            <p:cNvSpPr txBox="1"/>
            <p:nvPr/>
          </p:nvSpPr>
          <p:spPr>
            <a:xfrm>
              <a:off x="467546" y="1511185"/>
              <a:ext cx="396043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l-PL" dirty="0"/>
                <a:t>        </a:t>
              </a:r>
              <a:r>
                <a:rPr lang="pl-PL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  <a:cs typeface="Times New Roman" pitchFamily="18" charset="0"/>
                </a:rPr>
                <a:t>AKT ZAŁOŻYCIELSKI</a:t>
              </a:r>
            </a:p>
          </p:txBody>
        </p:sp>
      </p:grpSp>
      <p:sp>
        <p:nvSpPr>
          <p:cNvPr id="17" name="pole tekstowe 16"/>
          <p:cNvSpPr txBox="1"/>
          <p:nvPr/>
        </p:nvSpPr>
        <p:spPr>
          <a:xfrm>
            <a:off x="5053156" y="6272941"/>
            <a:ext cx="35283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dirty="0">
                <a:latin typeface="Comic Sans MS" pitchFamily="66" charset="0"/>
                <a:cs typeface="Angsana New" pitchFamily="18" charset="-34"/>
              </a:rPr>
              <a:t>Akt założycielski z 20 czerwca 2000r</a:t>
            </a:r>
            <a:r>
              <a:rPr lang="pl-PL" sz="1400" dirty="0"/>
              <a:t>.</a:t>
            </a:r>
          </a:p>
        </p:txBody>
      </p:sp>
      <p:sp>
        <p:nvSpPr>
          <p:cNvPr id="18" name="pole tekstowe 17"/>
          <p:cNvSpPr txBox="1">
            <a:spLocks noChangeArrowheads="1"/>
          </p:cNvSpPr>
          <p:nvPr/>
        </p:nvSpPr>
        <p:spPr bwMode="auto">
          <a:xfrm>
            <a:off x="4427984" y="256342"/>
            <a:ext cx="30963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HISTORIA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23" y="6037575"/>
            <a:ext cx="1172899" cy="778511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9" name="Picture 3" descr="C:\PROJEKTY\PROJEKTY ARCHIWALNE\PROJEKTY ARCHIWALNE\10-lecie RBF\Prezentacja materiały\slajd 1\logo_rbf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2068446" y="1827981"/>
            <a:ext cx="1268766" cy="1224136"/>
          </a:xfrm>
          <a:prstGeom prst="rect">
            <a:avLst/>
          </a:prstGeom>
          <a:noFill/>
        </p:spPr>
      </p:pic>
      <p:sp>
        <p:nvSpPr>
          <p:cNvPr id="20" name="pole tekstowe 19"/>
          <p:cNvSpPr txBox="1"/>
          <p:nvPr/>
        </p:nvSpPr>
        <p:spPr>
          <a:xfrm>
            <a:off x="1475653" y="1418724"/>
            <a:ext cx="24482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omic Sans MS" pitchFamily="66" charset="0"/>
                <a:cs typeface="Times New Roman" pitchFamily="18" charset="0"/>
              </a:rPr>
              <a:t>logo  RBF z  roku 2001</a:t>
            </a:r>
          </a:p>
        </p:txBody>
      </p:sp>
      <p:pic>
        <p:nvPicPr>
          <p:cNvPr id="21" name="Picture 2" descr="C:\Users\mboruc\Desktop\logo\RBF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2027674" y="3722880"/>
            <a:ext cx="1344229" cy="687534"/>
          </a:xfrm>
          <a:prstGeom prst="rect">
            <a:avLst/>
          </a:prstGeom>
          <a:noFill/>
        </p:spPr>
      </p:pic>
      <p:pic>
        <p:nvPicPr>
          <p:cNvPr id="22" name="Picture 2" descr="C:\PROJEKTY\PROJEKTY ARCHIWALNE\PROJEKTY ARCHIWALNE\10-lecie RBF\Prezentacja materiały\slajd 1\logo RBF wypukle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048155" y="42115"/>
            <a:ext cx="1343283" cy="1286738"/>
          </a:xfrm>
          <a:prstGeom prst="rect">
            <a:avLst/>
          </a:prstGeom>
          <a:noFill/>
        </p:spPr>
      </p:pic>
      <p:sp>
        <p:nvSpPr>
          <p:cNvPr id="23" name="pole tekstowe 22"/>
          <p:cNvSpPr txBox="1"/>
          <p:nvPr/>
        </p:nvSpPr>
        <p:spPr>
          <a:xfrm>
            <a:off x="1282403" y="3084798"/>
            <a:ext cx="280972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omic Sans MS" pitchFamily="66" charset="0"/>
                <a:cs typeface="Times New Roman" pitchFamily="18" charset="0"/>
              </a:rPr>
              <a:t>logo  RBF z  roku 2006</a:t>
            </a:r>
          </a:p>
        </p:txBody>
      </p:sp>
      <p:sp>
        <p:nvSpPr>
          <p:cNvPr id="24" name="pole tekstowe 23"/>
          <p:cNvSpPr txBox="1"/>
          <p:nvPr/>
        </p:nvSpPr>
        <p:spPr>
          <a:xfrm>
            <a:off x="1306674" y="4772676"/>
            <a:ext cx="282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omic Sans MS" pitchFamily="66" charset="0"/>
                <a:cs typeface="Times New Roman" pitchFamily="18" charset="0"/>
              </a:rPr>
              <a:t>logo  RBF z  roku 2010</a:t>
            </a:r>
          </a:p>
        </p:txBody>
      </p:sp>
      <p:sp>
        <p:nvSpPr>
          <p:cNvPr id="4" name="Prostokąt zaokrąglony 3"/>
          <p:cNvSpPr/>
          <p:nvPr/>
        </p:nvSpPr>
        <p:spPr>
          <a:xfrm>
            <a:off x="1823071" y="45093"/>
            <a:ext cx="1734883" cy="133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5" name="Prostokąt zaokrąglony 3">
            <a:extLst>
              <a:ext uri="{FF2B5EF4-FFF2-40B4-BE49-F238E27FC236}">
                <a16:creationId xmlns:a16="http://schemas.microsoft.com/office/drawing/2014/main" id="{DB854AD9-528D-D09A-B98D-79A31F965352}"/>
              </a:ext>
            </a:extLst>
          </p:cNvPr>
          <p:cNvSpPr/>
          <p:nvPr/>
        </p:nvSpPr>
        <p:spPr>
          <a:xfrm>
            <a:off x="1852354" y="1726501"/>
            <a:ext cx="1734883" cy="133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rostokąt zaokrąglony 3">
            <a:extLst>
              <a:ext uri="{FF2B5EF4-FFF2-40B4-BE49-F238E27FC236}">
                <a16:creationId xmlns:a16="http://schemas.microsoft.com/office/drawing/2014/main" id="{7B521191-2DD4-2F72-C666-D754BDADE6CD}"/>
              </a:ext>
            </a:extLst>
          </p:cNvPr>
          <p:cNvSpPr/>
          <p:nvPr/>
        </p:nvSpPr>
        <p:spPr>
          <a:xfrm>
            <a:off x="1839141" y="3417566"/>
            <a:ext cx="1734883" cy="133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rostokąt zaokrąglony 3">
            <a:extLst>
              <a:ext uri="{FF2B5EF4-FFF2-40B4-BE49-F238E27FC236}">
                <a16:creationId xmlns:a16="http://schemas.microsoft.com/office/drawing/2014/main" id="{29AE31C6-466B-16B8-2061-F12884960BAB}"/>
              </a:ext>
            </a:extLst>
          </p:cNvPr>
          <p:cNvSpPr/>
          <p:nvPr/>
        </p:nvSpPr>
        <p:spPr>
          <a:xfrm>
            <a:off x="1863261" y="5096710"/>
            <a:ext cx="1734883" cy="133011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4BEAE348-5280-4F7E-5AE0-63AD3269E985}"/>
              </a:ext>
            </a:extLst>
          </p:cNvPr>
          <p:cNvSpPr txBox="1"/>
          <p:nvPr/>
        </p:nvSpPr>
        <p:spPr>
          <a:xfrm>
            <a:off x="1358686" y="6479159"/>
            <a:ext cx="28262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400" dirty="0">
                <a:latin typeface="Comic Sans MS" pitchFamily="66" charset="0"/>
                <a:cs typeface="Times New Roman" pitchFamily="18" charset="0"/>
              </a:rPr>
              <a:t>logo jubileuszowe z roku 2020</a:t>
            </a:r>
          </a:p>
        </p:txBody>
      </p:sp>
      <p:pic>
        <p:nvPicPr>
          <p:cNvPr id="33" name="Obraz 32">
            <a:extLst>
              <a:ext uri="{FF2B5EF4-FFF2-40B4-BE49-F238E27FC236}">
                <a16:creationId xmlns:a16="http://schemas.microsoft.com/office/drawing/2014/main" id="{1AD091FD-B9D3-41DF-636D-DEEB1029E97E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68446" y="5138113"/>
            <a:ext cx="1286390" cy="1259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453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10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000"/>
                            </p:stCondLst>
                            <p:childTnLst>
                              <p:par>
                                <p:cTn id="5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60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>
            <a:spLocks noChangeArrowheads="1"/>
          </p:cNvSpPr>
          <p:nvPr/>
        </p:nvSpPr>
        <p:spPr bwMode="auto">
          <a:xfrm>
            <a:off x="3923928" y="332656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MISJA I CELE </a:t>
            </a:r>
          </a:p>
        </p:txBody>
      </p:sp>
      <p:pic>
        <p:nvPicPr>
          <p:cNvPr id="8" name="Obraz 7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764704"/>
            <a:ext cx="1084457" cy="720080"/>
          </a:xfrm>
          <a:prstGeom prst="rect">
            <a:avLst/>
          </a:prstGeom>
        </p:spPr>
      </p:pic>
      <p:pic>
        <p:nvPicPr>
          <p:cNvPr id="9" name="Obraz 8" descr="35cd0b6971f434b67e061ae5fa5c5ef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-12356" y="1525898"/>
            <a:ext cx="1093572" cy="720080"/>
          </a:xfrm>
          <a:prstGeom prst="rect">
            <a:avLst/>
          </a:prstGeom>
        </p:spPr>
      </p:pic>
      <p:pic>
        <p:nvPicPr>
          <p:cNvPr id="10" name="Obraz 9" descr="1568c65f794954545904943e3af5411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-6178" y="5344237"/>
            <a:ext cx="1080000" cy="720000"/>
          </a:xfrm>
          <a:prstGeom prst="rect">
            <a:avLst/>
          </a:prstGeom>
        </p:spPr>
      </p:pic>
      <p:pic>
        <p:nvPicPr>
          <p:cNvPr id="13" name="Obraz 12" descr="DSC_5165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-6179" y="4583041"/>
            <a:ext cx="1082708" cy="720000"/>
          </a:xfrm>
          <a:prstGeom prst="rect">
            <a:avLst/>
          </a:prstGeom>
        </p:spPr>
      </p:pic>
      <p:pic>
        <p:nvPicPr>
          <p:cNvPr id="14" name="Obraz 13" descr="DSC_5777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904" y="19062"/>
            <a:ext cx="1082709" cy="720000"/>
          </a:xfrm>
          <a:prstGeom prst="rect">
            <a:avLst/>
          </a:prstGeom>
        </p:spPr>
      </p:pic>
      <p:pic>
        <p:nvPicPr>
          <p:cNvPr id="15" name="Obraz 14" descr="DSC_7651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905" y="6142901"/>
            <a:ext cx="1082708" cy="720000"/>
          </a:xfrm>
          <a:prstGeom prst="rect">
            <a:avLst/>
          </a:prstGeom>
        </p:spPr>
      </p:pic>
      <p:pic>
        <p:nvPicPr>
          <p:cNvPr id="16" name="Obraz 15" descr="DSC_9600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0" y="3066827"/>
            <a:ext cx="1087613" cy="720000"/>
          </a:xfrm>
          <a:prstGeom prst="rect">
            <a:avLst/>
          </a:prstGeom>
        </p:spPr>
      </p:pic>
      <p:pic>
        <p:nvPicPr>
          <p:cNvPr id="17" name="Obraz 16" descr="e0afb26b40f5cf0e37a69bf85c03ecca_d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1" y="3821847"/>
            <a:ext cx="1084746" cy="720000"/>
          </a:xfrm>
          <a:prstGeom prst="rect">
            <a:avLst/>
          </a:prstGeom>
        </p:spPr>
      </p:pic>
      <p:pic>
        <p:nvPicPr>
          <p:cNvPr id="19" name="Obraz 18" descr="f0d7da18bb40f34c5f75b001d8cac641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0" y="2293275"/>
            <a:ext cx="1080000" cy="720000"/>
          </a:xfrm>
          <a:prstGeom prst="rect">
            <a:avLst/>
          </a:prstGeom>
        </p:spPr>
      </p:pic>
      <p:sp>
        <p:nvSpPr>
          <p:cNvPr id="22" name="Prostokąt 21"/>
          <p:cNvSpPr/>
          <p:nvPr/>
        </p:nvSpPr>
        <p:spPr>
          <a:xfrm>
            <a:off x="1043608" y="117693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pPr lvl="1"/>
            <a:endParaRPr lang="pl-PL" dirty="0"/>
          </a:p>
          <a:p>
            <a:pPr lvl="1"/>
            <a:r>
              <a:rPr lang="pl-PL" dirty="0"/>
              <a:t> </a:t>
            </a:r>
          </a:p>
          <a:p>
            <a:pPr lvl="1" algn="r"/>
            <a:endParaRPr lang="pl-PL" dirty="0"/>
          </a:p>
          <a:p>
            <a:pPr lvl="1" algn="r"/>
            <a:endParaRPr lang="pl-PL" dirty="0"/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identyfikacja problemów</a:t>
            </a: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monitoring  bieżącej sytuacji</a:t>
            </a:r>
          </a:p>
          <a:p>
            <a:pPr lvl="1" algn="r"/>
            <a:endParaRPr lang="pl-PL" dirty="0">
              <a:latin typeface="Comic Sans MS" pitchFamily="66" charset="0"/>
            </a:endParaRP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wspieranie programów  rozwojowych dążenie do  poprawy efektywności walka o środki na modernizację</a:t>
            </a:r>
          </a:p>
          <a:p>
            <a:pPr lvl="1" algn="r"/>
            <a:endParaRPr lang="pl-PL" dirty="0">
              <a:latin typeface="Comic Sans MS" pitchFamily="66" charset="0"/>
            </a:endParaRP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działania na rzecz uczciwej konkurencji w obszarze przemysłu        i usług kolejowych.</a:t>
            </a:r>
          </a:p>
          <a:p>
            <a:pPr lvl="1" algn="r"/>
            <a:endParaRPr lang="pl-PL" dirty="0">
              <a:latin typeface="Comic Sans MS" pitchFamily="66" charset="0"/>
              <a:cs typeface="Times New Roman" pitchFamily="18" charset="0"/>
            </a:endParaRP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opiniowanie kierunków polityki transportowej Państwa.</a:t>
            </a:r>
          </a:p>
          <a:p>
            <a:pPr lvl="1" algn="r"/>
            <a:endParaRPr lang="pl-PL" dirty="0">
              <a:latin typeface="Comic Sans MS" pitchFamily="66" charset="0"/>
              <a:cs typeface="Times New Roman" pitchFamily="18" charset="0"/>
            </a:endParaRP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reprezentowanie  interesów  i praw członków związku</a:t>
            </a:r>
          </a:p>
          <a:p>
            <a:pPr lvl="1" algn="r"/>
            <a:endParaRPr lang="pl-PL" dirty="0">
              <a:latin typeface="Comic Sans MS" pitchFamily="66" charset="0"/>
              <a:cs typeface="Times New Roman" pitchFamily="18" charset="0"/>
            </a:endParaRPr>
          </a:p>
          <a:p>
            <a:pPr lvl="1" algn="r"/>
            <a:r>
              <a:rPr lang="pl-PL" dirty="0">
                <a:latin typeface="Comic Sans MS" pitchFamily="66" charset="0"/>
                <a:cs typeface="Times New Roman" pitchFamily="18" charset="0"/>
              </a:rPr>
              <a:t>promocja kolei i zrównoważonego rozwoju transportu   </a:t>
            </a:r>
          </a:p>
          <a:p>
            <a:pPr lvl="1"/>
            <a:endParaRPr lang="pl-PL" dirty="0">
              <a:latin typeface="+mj-lt"/>
            </a:endParaRPr>
          </a:p>
        </p:txBody>
      </p:sp>
      <p:sp>
        <p:nvSpPr>
          <p:cNvPr id="23" name="pole tekstowe 22"/>
          <p:cNvSpPr txBox="1"/>
          <p:nvPr/>
        </p:nvSpPr>
        <p:spPr>
          <a:xfrm>
            <a:off x="6588224" y="3140968"/>
            <a:ext cx="255577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dirty="0">
                <a:latin typeface="Comic Sans MS" pitchFamily="66" charset="0"/>
                <a:cs typeface="Times New Roman" pitchFamily="18" charset="0"/>
              </a:rPr>
              <a:t>platforma działań na rzecz  przedsiębiorstw transportu szynowego</a:t>
            </a:r>
          </a:p>
        </p:txBody>
      </p:sp>
      <p:sp>
        <p:nvSpPr>
          <p:cNvPr id="35" name="Objaśnienie ze strzałką w prawo 34"/>
          <p:cNvSpPr/>
          <p:nvPr/>
        </p:nvSpPr>
        <p:spPr>
          <a:xfrm>
            <a:off x="1475656" y="1124744"/>
            <a:ext cx="5256584" cy="864096"/>
          </a:xfrm>
          <a:prstGeom prst="rightArrowCallout">
            <a:avLst>
              <a:gd name="adj1" fmla="val 64127"/>
              <a:gd name="adj2" fmla="val 50000"/>
              <a:gd name="adj3" fmla="val 87248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Objaśnienie ze strzałką w prawo 35"/>
          <p:cNvSpPr/>
          <p:nvPr/>
        </p:nvSpPr>
        <p:spPr>
          <a:xfrm>
            <a:off x="1475656" y="2060848"/>
            <a:ext cx="5256584" cy="936104"/>
          </a:xfrm>
          <a:prstGeom prst="rightArrowCallout">
            <a:avLst>
              <a:gd name="adj1" fmla="val 64127"/>
              <a:gd name="adj2" fmla="val 50000"/>
              <a:gd name="adj3" fmla="val 81502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7" name="Objaśnienie ze strzałką w prawo 36"/>
          <p:cNvSpPr/>
          <p:nvPr/>
        </p:nvSpPr>
        <p:spPr>
          <a:xfrm>
            <a:off x="1475656" y="3068960"/>
            <a:ext cx="5256584" cy="1008112"/>
          </a:xfrm>
          <a:prstGeom prst="rightArrowCallout">
            <a:avLst>
              <a:gd name="adj1" fmla="val 64127"/>
              <a:gd name="adj2" fmla="val 50000"/>
              <a:gd name="adj3" fmla="val 74798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Objaśnienie ze strzałką w prawo 37"/>
          <p:cNvSpPr/>
          <p:nvPr/>
        </p:nvSpPr>
        <p:spPr>
          <a:xfrm>
            <a:off x="1475656" y="4149080"/>
            <a:ext cx="5256584" cy="720080"/>
          </a:xfrm>
          <a:prstGeom prst="rightArrowCallout">
            <a:avLst>
              <a:gd name="adj1" fmla="val 64127"/>
              <a:gd name="adj2" fmla="val 50000"/>
              <a:gd name="adj3" fmla="val 106753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9" name="Objaśnienie ze strzałką w prawo 38"/>
          <p:cNvSpPr/>
          <p:nvPr/>
        </p:nvSpPr>
        <p:spPr>
          <a:xfrm>
            <a:off x="1475656" y="4941168"/>
            <a:ext cx="5256584" cy="792088"/>
          </a:xfrm>
          <a:prstGeom prst="rightArrowCallout">
            <a:avLst>
              <a:gd name="adj1" fmla="val 69107"/>
              <a:gd name="adj2" fmla="val 50000"/>
              <a:gd name="adj3" fmla="val 93134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0" name="Objaśnienie ze strzałką w prawo 39"/>
          <p:cNvSpPr/>
          <p:nvPr/>
        </p:nvSpPr>
        <p:spPr>
          <a:xfrm>
            <a:off x="1475656" y="5805264"/>
            <a:ext cx="5256584" cy="738100"/>
          </a:xfrm>
          <a:prstGeom prst="rightArrowCallout">
            <a:avLst>
              <a:gd name="adj1" fmla="val 59269"/>
              <a:gd name="adj2" fmla="val 50000"/>
              <a:gd name="adj3" fmla="val 96965"/>
              <a:gd name="adj4" fmla="val 8249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7069336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le tekstowe 2"/>
          <p:cNvSpPr txBox="1"/>
          <p:nvPr/>
        </p:nvSpPr>
        <p:spPr>
          <a:xfrm>
            <a:off x="395536" y="798622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itchFamily="66" charset="0"/>
              </a:rPr>
              <a:t>OKRES 1  2001-2005</a:t>
            </a:r>
          </a:p>
          <a:p>
            <a:r>
              <a:rPr lang="pl-PL" b="1" dirty="0">
                <a:latin typeface="Comic Sans MS" pitchFamily="66" charset="0"/>
              </a:rPr>
              <a:t>WALKA O RYNEK</a:t>
            </a:r>
          </a:p>
          <a:p>
            <a:r>
              <a:rPr lang="pl-PL" dirty="0">
                <a:latin typeface="Comic Sans MS" pitchFamily="66" charset="0"/>
              </a:rPr>
              <a:t>budowa organizacji  wspierającej prywatnych przedsiębiorców dla wdrożenia   uczciwej konkurencji </a:t>
            </a:r>
          </a:p>
        </p:txBody>
      </p:sp>
      <p:sp>
        <p:nvSpPr>
          <p:cNvPr id="4" name="pole tekstowe 3"/>
          <p:cNvSpPr txBox="1"/>
          <p:nvPr/>
        </p:nvSpPr>
        <p:spPr>
          <a:xfrm>
            <a:off x="4987600" y="1633864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itchFamily="66" charset="0"/>
              </a:rPr>
              <a:t>OKRES 2  2005-2009</a:t>
            </a:r>
          </a:p>
          <a:p>
            <a:r>
              <a:rPr lang="pl-PL" b="1" dirty="0">
                <a:latin typeface="Comic Sans MS" pitchFamily="66" charset="0"/>
              </a:rPr>
              <a:t>PROMOCJA  KOLEI</a:t>
            </a:r>
          </a:p>
          <a:p>
            <a:r>
              <a:rPr lang="pl-PL" dirty="0">
                <a:latin typeface="Comic Sans MS" pitchFamily="66" charset="0"/>
              </a:rPr>
              <a:t>realizacja  lobbingu na rzecz transportu kolejowego, działania promocyjne , medialne, polityczne </a:t>
            </a:r>
          </a:p>
        </p:txBody>
      </p:sp>
      <p:sp>
        <p:nvSpPr>
          <p:cNvPr id="5" name="pole tekstowe 4"/>
          <p:cNvSpPr txBox="1"/>
          <p:nvPr/>
        </p:nvSpPr>
        <p:spPr>
          <a:xfrm>
            <a:off x="490372" y="279089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itchFamily="66" charset="0"/>
              </a:rPr>
              <a:t>OKRES 3  2009 -2012</a:t>
            </a:r>
          </a:p>
          <a:p>
            <a:r>
              <a:rPr lang="pl-PL" b="1" dirty="0">
                <a:latin typeface="Comic Sans MS" pitchFamily="66" charset="0"/>
              </a:rPr>
              <a:t>PRACA U PODSTAW</a:t>
            </a:r>
          </a:p>
          <a:p>
            <a:r>
              <a:rPr lang="pl-PL" dirty="0">
                <a:latin typeface="Comic Sans MS" pitchFamily="66" charset="0"/>
              </a:rPr>
              <a:t>tworzenie  wspólnej płaszczyzny</a:t>
            </a:r>
          </a:p>
          <a:p>
            <a:r>
              <a:rPr lang="pl-PL" dirty="0">
                <a:latin typeface="Comic Sans MS" pitchFamily="66" charset="0"/>
              </a:rPr>
              <a:t>dla środowiska  kolejowego oraz  działania eksperckie </a:t>
            </a:r>
          </a:p>
        </p:txBody>
      </p:sp>
      <p:sp>
        <p:nvSpPr>
          <p:cNvPr id="7" name="Prostokąt zaokrąglony 6"/>
          <p:cNvSpPr/>
          <p:nvPr/>
        </p:nvSpPr>
        <p:spPr>
          <a:xfrm>
            <a:off x="300203" y="2739865"/>
            <a:ext cx="3816424" cy="179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rostokąt zaokrąglony 7"/>
          <p:cNvSpPr/>
          <p:nvPr/>
        </p:nvSpPr>
        <p:spPr>
          <a:xfrm>
            <a:off x="4837204" y="1580983"/>
            <a:ext cx="3816424" cy="184801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rostokąt zaokrąglony 8"/>
          <p:cNvSpPr/>
          <p:nvPr/>
        </p:nvSpPr>
        <p:spPr>
          <a:xfrm>
            <a:off x="215135" y="798623"/>
            <a:ext cx="3816424" cy="1766281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11" name="Łącznik łamany 10"/>
          <p:cNvCxnSpPr/>
          <p:nvPr/>
        </p:nvCxnSpPr>
        <p:spPr>
          <a:xfrm>
            <a:off x="4037975" y="1104479"/>
            <a:ext cx="2832229" cy="481255"/>
          </a:xfrm>
          <a:prstGeom prst="bentConnector2">
            <a:avLst/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Łącznik łamany 11"/>
          <p:cNvCxnSpPr/>
          <p:nvPr/>
        </p:nvCxnSpPr>
        <p:spPr>
          <a:xfrm rot="10800000" flipV="1">
            <a:off x="4116627" y="3472390"/>
            <a:ext cx="2696880" cy="156738"/>
          </a:xfrm>
          <a:prstGeom prst="bentConnector3">
            <a:avLst>
              <a:gd name="adj1" fmla="val -137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pole tekstowe 16"/>
          <p:cNvSpPr txBox="1">
            <a:spLocks noChangeArrowheads="1"/>
          </p:cNvSpPr>
          <p:nvPr/>
        </p:nvSpPr>
        <p:spPr bwMode="auto">
          <a:xfrm>
            <a:off x="4509899" y="317847"/>
            <a:ext cx="38164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i="1" dirty="0">
                <a:latin typeface="+mn-lt"/>
              </a:rPr>
              <a:t>EWOLUCJA RBF</a:t>
            </a:r>
          </a:p>
        </p:txBody>
      </p:sp>
      <p:sp>
        <p:nvSpPr>
          <p:cNvPr id="18" name="Prostokąt zaokrąglony 17"/>
          <p:cNvSpPr/>
          <p:nvPr/>
        </p:nvSpPr>
        <p:spPr>
          <a:xfrm>
            <a:off x="395536" y="0"/>
            <a:ext cx="648072" cy="5486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9" name="Prostokąt zaokrąglony 18"/>
          <p:cNvSpPr/>
          <p:nvPr/>
        </p:nvSpPr>
        <p:spPr>
          <a:xfrm>
            <a:off x="1187624" y="0"/>
            <a:ext cx="648072" cy="5486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rostokąt zaokrąglony 19"/>
          <p:cNvSpPr/>
          <p:nvPr/>
        </p:nvSpPr>
        <p:spPr>
          <a:xfrm>
            <a:off x="2051720" y="0"/>
            <a:ext cx="648072" cy="5486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zaokrąglony 15"/>
          <p:cNvSpPr/>
          <p:nvPr/>
        </p:nvSpPr>
        <p:spPr>
          <a:xfrm>
            <a:off x="4861501" y="3806425"/>
            <a:ext cx="3816424" cy="179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/>
          <p:cNvSpPr txBox="1"/>
          <p:nvPr/>
        </p:nvSpPr>
        <p:spPr>
          <a:xfrm>
            <a:off x="5106025" y="3848840"/>
            <a:ext cx="35719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itchFamily="66" charset="0"/>
              </a:rPr>
              <a:t>OKRES 4  2012-2017</a:t>
            </a:r>
          </a:p>
          <a:p>
            <a:r>
              <a:rPr lang="pl-PL" b="1" dirty="0">
                <a:latin typeface="Comic Sans MS" pitchFamily="66" charset="0"/>
              </a:rPr>
              <a:t>WALKA O ROZWÓJ</a:t>
            </a:r>
          </a:p>
          <a:p>
            <a:r>
              <a:rPr lang="pl-PL" dirty="0">
                <a:latin typeface="Comic Sans MS" pitchFamily="66" charset="0"/>
              </a:rPr>
              <a:t>kontynuacja pracy u podstaw, integracji środowiska  i  działania na rzecz dobrych rozwiązań legislacyjnych </a:t>
            </a:r>
          </a:p>
        </p:txBody>
      </p:sp>
      <p:cxnSp>
        <p:nvCxnSpPr>
          <p:cNvPr id="22" name="Łącznik łamany 21"/>
          <p:cNvCxnSpPr/>
          <p:nvPr/>
        </p:nvCxnSpPr>
        <p:spPr>
          <a:xfrm>
            <a:off x="1688957" y="4532640"/>
            <a:ext cx="3172544" cy="240627"/>
          </a:xfrm>
          <a:prstGeom prst="bentConnector3">
            <a:avLst>
              <a:gd name="adj1" fmla="val -592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pole tekstowe 1">
            <a:extLst>
              <a:ext uri="{FF2B5EF4-FFF2-40B4-BE49-F238E27FC236}">
                <a16:creationId xmlns:a16="http://schemas.microsoft.com/office/drawing/2014/main" id="{49A0D6EB-FF5B-8464-59B1-9C0A35A7DFEE}"/>
              </a:ext>
            </a:extLst>
          </p:cNvPr>
          <p:cNvSpPr txBox="1"/>
          <p:nvPr/>
        </p:nvSpPr>
        <p:spPr>
          <a:xfrm>
            <a:off x="490372" y="4908158"/>
            <a:ext cx="39376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>
                <a:latin typeface="Comic Sans MS" pitchFamily="66" charset="0"/>
              </a:rPr>
              <a:t>OKRES 3  2017 -2022</a:t>
            </a:r>
          </a:p>
          <a:p>
            <a:r>
              <a:rPr lang="pl-PL" b="1" dirty="0">
                <a:latin typeface="Comic Sans MS" pitchFamily="66" charset="0"/>
              </a:rPr>
              <a:t>KONTYNUACJA I WSPÓŁPRACA</a:t>
            </a:r>
          </a:p>
          <a:p>
            <a:r>
              <a:rPr lang="pl-PL" dirty="0">
                <a:latin typeface="Comic Sans MS" pitchFamily="66" charset="0"/>
              </a:rPr>
              <a:t>wsparcie inwestycji  i zwiększania udziału kolei w </a:t>
            </a:r>
            <a:r>
              <a:rPr lang="pl-PL" dirty="0" err="1">
                <a:latin typeface="Comic Sans MS" pitchFamily="66" charset="0"/>
              </a:rPr>
              <a:t>modal</a:t>
            </a:r>
            <a:r>
              <a:rPr lang="pl-PL" dirty="0">
                <a:latin typeface="Comic Sans MS" pitchFamily="66" charset="0"/>
              </a:rPr>
              <a:t> </a:t>
            </a:r>
            <a:r>
              <a:rPr lang="pl-PL" dirty="0" err="1">
                <a:latin typeface="Comic Sans MS" pitchFamily="66" charset="0"/>
              </a:rPr>
              <a:t>split</a:t>
            </a:r>
            <a:r>
              <a:rPr lang="pl-PL" dirty="0">
                <a:latin typeface="Comic Sans MS" pitchFamily="66" charset="0"/>
              </a:rPr>
              <a:t>, wsparcie inwestycji, współpraca z innymi organizacjami</a:t>
            </a:r>
          </a:p>
        </p:txBody>
      </p:sp>
      <p:sp>
        <p:nvSpPr>
          <p:cNvPr id="6" name="Prostokąt zaokrąglony 6">
            <a:extLst>
              <a:ext uri="{FF2B5EF4-FFF2-40B4-BE49-F238E27FC236}">
                <a16:creationId xmlns:a16="http://schemas.microsoft.com/office/drawing/2014/main" id="{A4F03B7D-3193-96B5-9B02-F079A14B9128}"/>
              </a:ext>
            </a:extLst>
          </p:cNvPr>
          <p:cNvSpPr/>
          <p:nvPr/>
        </p:nvSpPr>
        <p:spPr>
          <a:xfrm>
            <a:off x="300203" y="4908158"/>
            <a:ext cx="4209696" cy="1792775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cxnSp>
        <p:nvCxnSpPr>
          <p:cNvPr id="26" name="Łącznik łamany 11">
            <a:extLst>
              <a:ext uri="{FF2B5EF4-FFF2-40B4-BE49-F238E27FC236}">
                <a16:creationId xmlns:a16="http://schemas.microsoft.com/office/drawing/2014/main" id="{C0E28279-A7F4-BA31-66D1-B4840A319EE9}"/>
              </a:ext>
            </a:extLst>
          </p:cNvPr>
          <p:cNvCxnSpPr/>
          <p:nvPr/>
        </p:nvCxnSpPr>
        <p:spPr>
          <a:xfrm rot="10800000" flipV="1">
            <a:off x="4544546" y="5617957"/>
            <a:ext cx="2696880" cy="156738"/>
          </a:xfrm>
          <a:prstGeom prst="bentConnector3">
            <a:avLst>
              <a:gd name="adj1" fmla="val -137"/>
            </a:avLst>
          </a:prstGeom>
          <a:ln w="635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1042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10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500"/>
                            </p:stCondLst>
                            <p:childTnLst>
                              <p:par>
                                <p:cTn id="37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8500"/>
                            </p:stCondLst>
                            <p:childTnLst>
                              <p:par>
                                <p:cTn id="4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18" grpId="0" animBg="1"/>
      <p:bldP spid="19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1658566" y="908958"/>
            <a:ext cx="6660232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</a:pPr>
            <a:r>
              <a:rPr kumimoji="0" lang="pl-PL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Związek jest </a:t>
            </a:r>
            <a:r>
              <a:rPr kumimoji="0" lang="pl-PL" sz="2000" b="1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organizacją non profit </a:t>
            </a:r>
            <a:r>
              <a:rPr kumimoji="0" lang="pl-PL" sz="2000" b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przychody mogą być przeznaczone wyłącznie na realizację celów statutowych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</a:pPr>
            <a:r>
              <a:rPr lang="pl-PL" sz="2000" i="1" dirty="0"/>
              <a:t>Przewodniczący Zarządu i członkowie  Zarządu  pełnią 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</a:tabLst>
            </a:pPr>
            <a:r>
              <a:rPr lang="pl-PL" sz="2000" i="1" dirty="0">
                <a:solidFill>
                  <a:srgbClr val="FF0000"/>
                </a:solidFill>
              </a:rPr>
              <a:t>swoje funkcje społecznie</a:t>
            </a:r>
            <a:endParaRPr lang="pl-PL" sz="2000" dirty="0">
              <a:solidFill>
                <a:srgbClr val="FF0000"/>
              </a:solidFill>
              <a:latin typeface="Comic Sans MS" pitchFamily="66" charset="0"/>
              <a:cs typeface="Times New Roman" pitchFamily="18" charset="0"/>
            </a:endParaRPr>
          </a:p>
        </p:txBody>
      </p:sp>
      <p:pic>
        <p:nvPicPr>
          <p:cNvPr id="15" name="Obraz 14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0"/>
            <a:ext cx="822802" cy="427090"/>
          </a:xfrm>
          <a:prstGeom prst="rect">
            <a:avLst/>
          </a:prstGeom>
        </p:spPr>
      </p:pic>
      <p:sp>
        <p:nvSpPr>
          <p:cNvPr id="16" name="pole tekstowe 15"/>
          <p:cNvSpPr txBox="1"/>
          <p:nvPr/>
        </p:nvSpPr>
        <p:spPr>
          <a:xfrm>
            <a:off x="1694062" y="4625603"/>
            <a:ext cx="66247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l-PL" sz="2000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Według stanu na  czerwiec 2023 roku do  RBF należy 78 pracodawców  reprezentujących  przewozy, zarządzanie infrastrukturą,  przemysł kolejowy,  realizacje inwestycji, doradztwa i projektowania</a:t>
            </a:r>
            <a:endParaRPr lang="pl-PL" dirty="0"/>
          </a:p>
        </p:txBody>
      </p:sp>
      <p:pic>
        <p:nvPicPr>
          <p:cNvPr id="20" name="Obraz 19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836712"/>
            <a:ext cx="822802" cy="427090"/>
          </a:xfrm>
          <a:prstGeom prst="rect">
            <a:avLst/>
          </a:prstGeom>
        </p:spPr>
      </p:pic>
      <p:pic>
        <p:nvPicPr>
          <p:cNvPr id="22" name="Obraz 21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1700808"/>
            <a:ext cx="822802" cy="427090"/>
          </a:xfrm>
          <a:prstGeom prst="rect">
            <a:avLst/>
          </a:prstGeom>
        </p:spPr>
      </p:pic>
      <p:pic>
        <p:nvPicPr>
          <p:cNvPr id="28" name="Obraz 27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4365104"/>
            <a:ext cx="822802" cy="427090"/>
          </a:xfrm>
          <a:prstGeom prst="rect">
            <a:avLst/>
          </a:prstGeom>
        </p:spPr>
      </p:pic>
      <p:pic>
        <p:nvPicPr>
          <p:cNvPr id="31" name="Obraz 30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5157192"/>
            <a:ext cx="822802" cy="427090"/>
          </a:xfrm>
          <a:prstGeom prst="rect">
            <a:avLst/>
          </a:prstGeom>
        </p:spPr>
      </p:pic>
      <p:pic>
        <p:nvPicPr>
          <p:cNvPr id="33" name="Obraz 32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6021288"/>
            <a:ext cx="822802" cy="427090"/>
          </a:xfrm>
          <a:prstGeom prst="rect">
            <a:avLst/>
          </a:prstGeom>
        </p:spPr>
      </p:pic>
      <p:pic>
        <p:nvPicPr>
          <p:cNvPr id="11" name="Obraz 10" descr="rbf_logo_do www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2716" y="2280018"/>
            <a:ext cx="822802" cy="427090"/>
          </a:xfrm>
          <a:prstGeom prst="rect">
            <a:avLst/>
          </a:prstGeom>
        </p:spPr>
      </p:pic>
      <p:sp>
        <p:nvSpPr>
          <p:cNvPr id="12" name="pole tekstowe 11"/>
          <p:cNvSpPr txBox="1">
            <a:spLocks noChangeArrowheads="1"/>
          </p:cNvSpPr>
          <p:nvPr/>
        </p:nvSpPr>
        <p:spPr bwMode="auto">
          <a:xfrm>
            <a:off x="4211960" y="375047"/>
            <a:ext cx="26642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CZŁONKOWIE</a:t>
            </a:r>
          </a:p>
        </p:txBody>
      </p:sp>
      <p:graphicFrame>
        <p:nvGraphicFramePr>
          <p:cNvPr id="4" name="Tabela 4">
            <a:extLst>
              <a:ext uri="{FF2B5EF4-FFF2-40B4-BE49-F238E27FC236}">
                <a16:creationId xmlns:a16="http://schemas.microsoft.com/office/drawing/2014/main" id="{7608ACDC-9392-E9AE-3370-26310C44720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7873412"/>
              </p:ext>
            </p:extLst>
          </p:nvPr>
        </p:nvGraphicFramePr>
        <p:xfrm>
          <a:off x="730371" y="2841288"/>
          <a:ext cx="8244401" cy="1447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9491">
                  <a:extLst>
                    <a:ext uri="{9D8B030D-6E8A-4147-A177-3AD203B41FA5}">
                      <a16:colId xmlns:a16="http://schemas.microsoft.com/office/drawing/2014/main" val="3977271583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2350047948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1542679566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4132311248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1470234911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3886772819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1564814572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1838461975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2860957803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1042296669"/>
                    </a:ext>
                  </a:extLst>
                </a:gridCol>
                <a:gridCol w="749491">
                  <a:extLst>
                    <a:ext uri="{9D8B030D-6E8A-4147-A177-3AD203B41FA5}">
                      <a16:colId xmlns:a16="http://schemas.microsoft.com/office/drawing/2014/main" val="3875367133"/>
                    </a:ext>
                  </a:extLst>
                </a:gridCol>
              </a:tblGrid>
              <a:tr h="143036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2009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4907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19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24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34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42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70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75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78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79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66744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2012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2013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2014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2015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2016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2017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2018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2019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2020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bg1"/>
                          </a:solidFill>
                        </a:rPr>
                        <a:t>2021</a:t>
                      </a:r>
                    </a:p>
                  </a:txBody>
                  <a:tcPr>
                    <a:solidFill>
                      <a:schemeClr val="tx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33292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94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pl-PL" sz="1600" b="1" dirty="0">
                          <a:solidFill>
                            <a:schemeClr val="tx1"/>
                          </a:solidFill>
                        </a:rPr>
                        <a:t>84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16917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63972731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19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19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9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300"/>
                            </p:stCondLst>
                            <p:childTnLst>
                              <p:par>
                                <p:cTn id="26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549312" y="173831"/>
            <a:ext cx="55127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DZIAŁALNOŚĆ  MERYTORYCZNA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6516216" y="1988840"/>
            <a:ext cx="2232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endParaRPr lang="pl-PL" sz="16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pl-PL" sz="1600" dirty="0"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algn="just"/>
            <a:endParaRPr lang="pl-PL" sz="16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pole tekstowe 12"/>
          <p:cNvSpPr txBox="1"/>
          <p:nvPr/>
        </p:nvSpPr>
        <p:spPr>
          <a:xfrm>
            <a:off x="3609252" y="614958"/>
            <a:ext cx="5512727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pl-PL" sz="1600" b="1" dirty="0">
              <a:latin typeface="+mn-lt"/>
            </a:endParaRPr>
          </a:p>
          <a:p>
            <a:pPr lvl="0"/>
            <a:r>
              <a:rPr lang="pl-PL" sz="1600" b="1" dirty="0">
                <a:solidFill>
                  <a:srgbClr val="FF0000"/>
                </a:solidFill>
                <a:latin typeface="Comic Sans MS" pitchFamily="66" charset="0"/>
              </a:rPr>
              <a:t>a) udział w różnych gremiach problemowych</a:t>
            </a:r>
          </a:p>
          <a:p>
            <a:pPr lvl="0"/>
            <a:endParaRPr lang="pl-PL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pl-PL" sz="1600" b="1" dirty="0">
                <a:solidFill>
                  <a:srgbClr val="FF0000"/>
                </a:solidFill>
                <a:latin typeface="Comic Sans MS" pitchFamily="66" charset="0"/>
              </a:rPr>
              <a:t>b) opinie na temat projektów  nowych uregulowań        </a:t>
            </a:r>
          </a:p>
          <a:p>
            <a:pPr lvl="0"/>
            <a:r>
              <a:rPr lang="pl-PL" sz="1600" b="1" dirty="0">
                <a:solidFill>
                  <a:srgbClr val="FF0000"/>
                </a:solidFill>
                <a:latin typeface="Comic Sans MS" pitchFamily="66" charset="0"/>
              </a:rPr>
              <a:t>   dotyczących transportu szynowego.</a:t>
            </a:r>
          </a:p>
          <a:p>
            <a:pPr lvl="0"/>
            <a:endParaRPr lang="pl-PL" sz="1600" b="1" dirty="0">
              <a:solidFill>
                <a:srgbClr val="FF0000"/>
              </a:solidFill>
              <a:latin typeface="Comic Sans MS" pitchFamily="66" charset="0"/>
            </a:endParaRPr>
          </a:p>
          <a:p>
            <a:pPr lvl="0"/>
            <a:r>
              <a:rPr lang="pl-PL" sz="1600" b="1" dirty="0">
                <a:solidFill>
                  <a:srgbClr val="FF0000"/>
                </a:solidFill>
                <a:latin typeface="Comic Sans MS" pitchFamily="66" charset="0"/>
              </a:rPr>
              <a:t>c) organizacja </a:t>
            </a:r>
            <a:r>
              <a:rPr lang="pl-PL" sz="1600" b="1" dirty="0" err="1">
                <a:solidFill>
                  <a:srgbClr val="FF0000"/>
                </a:solidFill>
                <a:latin typeface="Comic Sans MS" pitchFamily="66" charset="0"/>
              </a:rPr>
              <a:t>eventów,współorganizacja</a:t>
            </a:r>
            <a:r>
              <a:rPr lang="pl-PL" sz="1600" b="1" dirty="0">
                <a:solidFill>
                  <a:srgbClr val="FF0000"/>
                </a:solidFill>
                <a:latin typeface="Comic Sans MS" pitchFamily="66" charset="0"/>
              </a:rPr>
              <a:t> i patronaty</a:t>
            </a:r>
            <a:endParaRPr lang="pl-PL" sz="1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4" name="pole tekstowe 13"/>
          <p:cNvSpPr txBox="1"/>
          <p:nvPr/>
        </p:nvSpPr>
        <p:spPr>
          <a:xfrm>
            <a:off x="395536" y="492055"/>
            <a:ext cx="3024336" cy="92332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sz="1600" i="1" dirty="0">
              <a:latin typeface="+mn-lt"/>
              <a:cs typeface="Times New Roman" pitchFamily="18" charset="0"/>
            </a:endParaRPr>
          </a:p>
          <a:p>
            <a:r>
              <a:rPr lang="pl-PL" sz="1600" i="1" dirty="0">
                <a:latin typeface="Comic Sans MS" pitchFamily="66" charset="0"/>
                <a:cs typeface="Times New Roman" pitchFamily="18" charset="0"/>
              </a:rPr>
              <a:t>uczestnictwo przedstawicieli RBF  pracach sejmowej </a:t>
            </a:r>
            <a:r>
              <a:rPr lang="pl-PL" sz="1600" b="1" i="1" dirty="0">
                <a:latin typeface="Comic Sans MS" pitchFamily="66" charset="0"/>
                <a:cs typeface="Times New Roman" pitchFamily="18" charset="0"/>
              </a:rPr>
              <a:t>Komisji Infrastruktury </a:t>
            </a:r>
            <a:r>
              <a:rPr lang="pl-PL" sz="1600" i="1" dirty="0">
                <a:latin typeface="Comic Sans MS" pitchFamily="66" charset="0"/>
                <a:cs typeface="Times New Roman" pitchFamily="18" charset="0"/>
              </a:rPr>
              <a:t>oraz senackiej  Komisji </a:t>
            </a:r>
            <a:r>
              <a:rPr lang="pl-PL" sz="1600" b="1" i="1" dirty="0">
                <a:latin typeface="Comic Sans MS" pitchFamily="66" charset="0"/>
                <a:cs typeface="Times New Roman" pitchFamily="18" charset="0"/>
              </a:rPr>
              <a:t>Infrastruktury i Gospodarki Narodowej, stały kontakt z  Ministerstwem Infrastruktury</a:t>
            </a:r>
          </a:p>
          <a:p>
            <a:endParaRPr lang="pl-PL" sz="1600" i="1" dirty="0">
              <a:latin typeface="Comic Sans MS" pitchFamily="66" charset="0"/>
              <a:cs typeface="Times New Roman" pitchFamily="18" charset="0"/>
            </a:endParaRPr>
          </a:p>
          <a:p>
            <a:endParaRPr lang="pl-PL" sz="1600" i="1" dirty="0">
              <a:latin typeface="Comic Sans MS" pitchFamily="66" charset="0"/>
              <a:cs typeface="Times New Roman" pitchFamily="18" charset="0"/>
            </a:endParaRPr>
          </a:p>
          <a:p>
            <a:r>
              <a:rPr lang="pl-PL" sz="1600" i="1" dirty="0">
                <a:latin typeface="Comic Sans MS" pitchFamily="66" charset="0"/>
                <a:cs typeface="Times New Roman" pitchFamily="18" charset="0"/>
              </a:rPr>
              <a:t>udział w posiedzeniach Rady Ekspertów MI, Forum Inwestycyjnego PKP PLK,  Rady Przewoźników, Zespole ds.  stawek opłat za dostęp do infrastruktury przy UTK</a:t>
            </a:r>
          </a:p>
          <a:p>
            <a:endParaRPr lang="pl-PL" sz="1600" dirty="0">
              <a:latin typeface="Comic Sans MS" pitchFamily="66" charset="0"/>
            </a:endParaRPr>
          </a:p>
          <a:p>
            <a:endParaRPr lang="pl-PL" sz="1600" dirty="0">
              <a:latin typeface="Comic Sans MS" pitchFamily="66" charset="0"/>
            </a:endParaRPr>
          </a:p>
          <a:p>
            <a:r>
              <a:rPr lang="pl-PL" sz="1600" b="1" i="1" dirty="0">
                <a:latin typeface="Comic Sans MS" pitchFamily="66" charset="0"/>
              </a:rPr>
              <a:t>kilkanaście konsultacji projektów aktów prawnych, apele i stanowiska prezentowane samodzielnie lub wspólnie z innymi organizacjami</a:t>
            </a:r>
          </a:p>
          <a:p>
            <a:endParaRPr lang="pl-PL" sz="1600" b="1" i="1" dirty="0">
              <a:latin typeface="+mn-lt"/>
            </a:endParaRPr>
          </a:p>
          <a:p>
            <a:endParaRPr lang="pl-PL" sz="1600" dirty="0">
              <a:latin typeface="+mn-lt"/>
            </a:endParaRPr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endParaRPr lang="pl-PL" sz="1600" dirty="0"/>
          </a:p>
          <a:p>
            <a:pPr lvl="0" algn="just"/>
            <a:endParaRPr lang="pl-PL" sz="1600" dirty="0">
              <a:latin typeface="+mj-lt"/>
            </a:endParaRPr>
          </a:p>
          <a:p>
            <a:pPr lvl="0" algn="just"/>
            <a:endParaRPr lang="pl-PL" sz="1600" dirty="0">
              <a:latin typeface="+mj-lt"/>
            </a:endParaRPr>
          </a:p>
          <a:p>
            <a:pPr lvl="0" algn="just"/>
            <a:endParaRPr lang="pl-PL" sz="1600" dirty="0">
              <a:latin typeface="+mj-lt"/>
            </a:endParaRPr>
          </a:p>
          <a:p>
            <a:pPr lvl="0" algn="just"/>
            <a:endParaRPr lang="pl-PL" dirty="0"/>
          </a:p>
        </p:txBody>
      </p:sp>
      <p:sp>
        <p:nvSpPr>
          <p:cNvPr id="18" name="Zagięty narożnik 17"/>
          <p:cNvSpPr/>
          <p:nvPr/>
        </p:nvSpPr>
        <p:spPr>
          <a:xfrm>
            <a:off x="388248" y="4985593"/>
            <a:ext cx="3168352" cy="1698576"/>
          </a:xfrm>
          <a:prstGeom prst="foldedCorner">
            <a:avLst/>
          </a:prstGeom>
          <a:noFill/>
          <a:ln w="254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4" name="Zagięty narożnik 23"/>
          <p:cNvSpPr/>
          <p:nvPr/>
        </p:nvSpPr>
        <p:spPr>
          <a:xfrm>
            <a:off x="380961" y="692695"/>
            <a:ext cx="3168352" cy="2217344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Zagięty narożnik 24"/>
          <p:cNvSpPr/>
          <p:nvPr/>
        </p:nvSpPr>
        <p:spPr>
          <a:xfrm>
            <a:off x="380961" y="3060175"/>
            <a:ext cx="3168352" cy="1775282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9" name="Prostokąt zaokrąglony 28"/>
          <p:cNvSpPr/>
          <p:nvPr/>
        </p:nvSpPr>
        <p:spPr>
          <a:xfrm>
            <a:off x="395536" y="0"/>
            <a:ext cx="648072" cy="5486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rostokąt zaokrąglony 29"/>
          <p:cNvSpPr/>
          <p:nvPr/>
        </p:nvSpPr>
        <p:spPr>
          <a:xfrm>
            <a:off x="1187624" y="0"/>
            <a:ext cx="648072" cy="5486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1" name="Prostokąt zaokrąglony 30"/>
          <p:cNvSpPr/>
          <p:nvPr/>
        </p:nvSpPr>
        <p:spPr>
          <a:xfrm>
            <a:off x="2051720" y="0"/>
            <a:ext cx="648072" cy="5486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362" name="Rectangle 2"/>
          <p:cNvSpPr>
            <a:spLocks noChangeArrowheads="1"/>
          </p:cNvSpPr>
          <p:nvPr/>
        </p:nvSpPr>
        <p:spPr bwMode="auto">
          <a:xfrm>
            <a:off x="3907437" y="2719082"/>
            <a:ext cx="5154601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1275"/>
            <a:r>
              <a:rPr lang="pl-PL" sz="1600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Organizacja spotkań, współorganizacja i patronaty </a:t>
            </a:r>
          </a:p>
          <a:p>
            <a:pPr lvl="0" indent="41275"/>
            <a:endParaRPr lang="pl-PL" sz="1600" i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pl-PL" sz="1600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nad Kongresem Kolejowym, Kongresem Infrastruktury, Kongresem Transportu Publicznego, Forum Taborowego, Forum Bezpieczeństwa Kolejowego </a:t>
            </a:r>
          </a:p>
          <a:p>
            <a:pPr marL="285750" lvl="0" indent="-285750">
              <a:buFontTx/>
              <a:buChar char="-"/>
            </a:pPr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udział i wystąpienia podczas kilkunastu dużych konferencji i debat</a:t>
            </a:r>
          </a:p>
          <a:p>
            <a:pPr marL="285750" lvl="0" indent="-285750">
              <a:buFontTx/>
              <a:buChar char="-"/>
            </a:pPr>
            <a:endParaRPr lang="pl-PL" sz="1600" i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endParaRPr lang="pl-PL" sz="1600" i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285750" lvl="0" indent="-285750">
              <a:buFontTx/>
              <a:buChar char="-"/>
            </a:pPr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„Railway Business </a:t>
            </a:r>
            <a:r>
              <a:rPr lang="pl-PL" sz="1600" b="1" i="1" dirty="0" err="1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Evening</a:t>
            </a:r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” – tradycyjne </a:t>
            </a:r>
          </a:p>
          <a:p>
            <a:pPr lvl="0"/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spotkanie branżowe w przeddzień targów   </a:t>
            </a:r>
          </a:p>
          <a:p>
            <a:pPr lvl="0"/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     INNOTRANS</a:t>
            </a:r>
          </a:p>
          <a:p>
            <a:pPr lvl="0"/>
            <a:r>
              <a:rPr lang="pl-PL" sz="1600" b="1" i="1" dirty="0">
                <a:latin typeface="Comic Sans MS" pitchFamily="66" charset="0"/>
                <a:ea typeface="Times New Roman" pitchFamily="18" charset="0"/>
                <a:cs typeface="Times New Roman" pitchFamily="18" charset="0"/>
              </a:rPr>
              <a:t>-  „Spotkanie Grudniowe  wspólnie z IGTL</a:t>
            </a:r>
            <a:endParaRPr lang="pl-PL" sz="1600" i="1" dirty="0">
              <a:latin typeface="Comic Sans MS" pitchFamily="66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41275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Prostokąt 31"/>
          <p:cNvSpPr/>
          <p:nvPr/>
        </p:nvSpPr>
        <p:spPr>
          <a:xfrm>
            <a:off x="395536" y="4773396"/>
            <a:ext cx="3153776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1100" dirty="0"/>
          </a:p>
          <a:p>
            <a:endParaRPr lang="pl-PL" sz="1100" dirty="0"/>
          </a:p>
          <a:p>
            <a:endParaRPr lang="pl-PL" sz="1100" dirty="0"/>
          </a:p>
        </p:txBody>
      </p:sp>
      <p:sp>
        <p:nvSpPr>
          <p:cNvPr id="19" name="Zagięty narożnik 18"/>
          <p:cNvSpPr/>
          <p:nvPr/>
        </p:nvSpPr>
        <p:spPr>
          <a:xfrm>
            <a:off x="3890182" y="2641841"/>
            <a:ext cx="5074306" cy="4042327"/>
          </a:xfrm>
          <a:prstGeom prst="foldedCorner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3701317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44108" y="2743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DOKUMENTY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395536" y="0"/>
            <a:ext cx="648072" cy="5486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1187624" y="0"/>
            <a:ext cx="648072" cy="5486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2051720" y="0"/>
            <a:ext cx="648072" cy="5486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Zagięty narożnik 25"/>
          <p:cNvSpPr/>
          <p:nvPr/>
        </p:nvSpPr>
        <p:spPr>
          <a:xfrm>
            <a:off x="335749" y="834354"/>
            <a:ext cx="8220982" cy="1685907"/>
          </a:xfrm>
          <a:prstGeom prst="foldedCorner">
            <a:avLst>
              <a:gd name="adj" fmla="val 3918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27" name="Zagięty narożnik 26"/>
          <p:cNvSpPr/>
          <p:nvPr/>
        </p:nvSpPr>
        <p:spPr>
          <a:xfrm>
            <a:off x="335748" y="2683152"/>
            <a:ext cx="8220982" cy="3142662"/>
          </a:xfrm>
          <a:prstGeom prst="foldedCorner">
            <a:avLst>
              <a:gd name="adj" fmla="val 20633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5536" y="1032186"/>
            <a:ext cx="784743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„Białe Księgi”</a:t>
            </a:r>
          </a:p>
          <a:p>
            <a:pPr lvl="0" algn="ctr"/>
            <a:r>
              <a:rPr lang="pl-PL" sz="1600" dirty="0">
                <a:latin typeface="Comic Sans MS" pitchFamily="66" charset="0"/>
                <a:cs typeface="Times New Roman" pitchFamily="18" charset="0"/>
              </a:rPr>
              <a:t>W ciągu 10 lat  kilkanaście  obszernych opracowań z dziedziny </a:t>
            </a:r>
            <a:r>
              <a:rPr lang="pl-PL" sz="1600" dirty="0" err="1">
                <a:latin typeface="Comic Sans MS" pitchFamily="66" charset="0"/>
                <a:cs typeface="Times New Roman" pitchFamily="18" charset="0"/>
              </a:rPr>
              <a:t>ogólnokolejowej</a:t>
            </a:r>
            <a:r>
              <a:rPr lang="pl-PL" sz="1600" dirty="0">
                <a:latin typeface="Comic Sans MS" pitchFamily="66" charset="0"/>
                <a:cs typeface="Times New Roman" pitchFamily="18" charset="0"/>
              </a:rPr>
              <a:t>,  przewozów kolejowych, infrastruktury, bezpieczeństwa , interoperacyjności, osób niepełnosprawnych </a:t>
            </a:r>
          </a:p>
        </p:txBody>
      </p: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445535" y="2996952"/>
            <a:ext cx="8031743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lang="pl-PL" sz="1600" b="1" dirty="0">
                <a:latin typeface="Comic Sans MS" panose="030F0702030302020204" pitchFamily="66" charset="0"/>
                <a:cs typeface="Times New Roman" pitchFamily="18" charset="0"/>
              </a:rPr>
              <a:t>w</a:t>
            </a:r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anose="030F0702030302020204" pitchFamily="66" charset="0"/>
                <a:cs typeface="Times New Roman" pitchFamily="18" charset="0"/>
              </a:rPr>
              <a:t> ostatnim czasie</a:t>
            </a:r>
          </a:p>
          <a:p>
            <a:pPr lvl="0" algn="ctr"/>
            <a:endParaRPr lang="pl-PL" sz="1600" b="1" dirty="0">
              <a:latin typeface="Comic Sans MS" panose="030F0702030302020204" pitchFamily="66" charset="0"/>
              <a:cs typeface="Times New Roman" pitchFamily="18" charset="0"/>
            </a:endParaRPr>
          </a:p>
          <a:p>
            <a:pPr lvl="0" algn="ctr"/>
            <a:r>
              <a:rPr lang="pl-PL" sz="1600" b="0" i="0" dirty="0">
                <a:effectLst/>
                <a:latin typeface="Comic Sans MS" panose="030F0702030302020204" pitchFamily="66" charset="0"/>
              </a:rPr>
              <a:t>Raport: Polsko-ukraińskie relacje kolejowe – stan obecny, potencjał, wyzwania</a:t>
            </a:r>
          </a:p>
          <a:p>
            <a:pPr lvl="0" algn="ctr"/>
            <a:endParaRPr lang="pl-PL" sz="1600" dirty="0">
              <a:latin typeface="Comic Sans MS" panose="030F0702030302020204" pitchFamily="66" charset="0"/>
            </a:endParaRPr>
          </a:p>
          <a:p>
            <a:pPr lvl="0" algn="ctr"/>
            <a:r>
              <a:rPr lang="pl-PL" sz="1600" b="0" i="0" dirty="0">
                <a:effectLst/>
                <a:latin typeface="Comic Sans MS" panose="030F0702030302020204" pitchFamily="66" charset="0"/>
              </a:rPr>
              <a:t>Raport: „Budownictwo Infrastrukturalne w Polsce do 2030 Roku. Plany Inwestycyjne i Potencjał Branży Wykonawczej” </a:t>
            </a:r>
            <a:endParaRPr kumimoji="0" lang="pl-PL" sz="1600" b="1" i="0" u="none" strike="noStrike" cap="none" normalizeH="0" baseline="0" dirty="0">
              <a:ln>
                <a:noFill/>
              </a:ln>
              <a:effectLst/>
              <a:latin typeface="Comic Sans MS" panose="030F0702030302020204" pitchFamily="66" charset="0"/>
              <a:cs typeface="Times New Roman" pitchFamily="18" charset="0"/>
            </a:endParaRPr>
          </a:p>
          <a:p>
            <a:pPr algn="ctr"/>
            <a:endParaRPr lang="pl-PL" sz="1600" b="0" i="0" u="none" strike="noStrike" baseline="0" dirty="0">
              <a:latin typeface="Comic Sans MS" panose="030F0702030302020204" pitchFamily="66" charset="0"/>
            </a:endParaRPr>
          </a:p>
          <a:p>
            <a:pPr algn="ctr"/>
            <a:r>
              <a:rPr lang="pl-PL" sz="1600" b="0" i="0" u="none" strike="noStrike" baseline="0" dirty="0">
                <a:latin typeface="Comic Sans MS" panose="030F0702030302020204" pitchFamily="66" charset="0"/>
              </a:rPr>
              <a:t> Raport: Zamówienia publiczne w branży infrastrukturalnej w krajach Unii Europejskiej – dobre rozwiązania i przykłady dla Polski </a:t>
            </a:r>
            <a:endParaRPr lang="pl-PL" sz="1600" dirty="0">
              <a:latin typeface="Comic Sans MS" panose="030F0702030302020204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3272089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5544108" y="274340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Comic Sans MS" pitchFamily="66" charset="0"/>
              </a:rPr>
              <a:t>ZARZĄD</a:t>
            </a:r>
          </a:p>
        </p:txBody>
      </p:sp>
      <p:sp>
        <p:nvSpPr>
          <p:cNvPr id="21" name="Prostokąt zaokrąglony 20"/>
          <p:cNvSpPr/>
          <p:nvPr/>
        </p:nvSpPr>
        <p:spPr>
          <a:xfrm>
            <a:off x="395536" y="0"/>
            <a:ext cx="648072" cy="548680"/>
          </a:xfrm>
          <a:prstGeom prst="round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rostokąt zaokrąglony 21"/>
          <p:cNvSpPr/>
          <p:nvPr/>
        </p:nvSpPr>
        <p:spPr>
          <a:xfrm>
            <a:off x="1187624" y="0"/>
            <a:ext cx="648072" cy="548680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3" name="Prostokąt zaokrąglony 22"/>
          <p:cNvSpPr/>
          <p:nvPr/>
        </p:nvSpPr>
        <p:spPr>
          <a:xfrm>
            <a:off x="2051720" y="0"/>
            <a:ext cx="648072" cy="54868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Zagięty narożnik 25"/>
          <p:cNvSpPr/>
          <p:nvPr/>
        </p:nvSpPr>
        <p:spPr>
          <a:xfrm>
            <a:off x="335749" y="834354"/>
            <a:ext cx="8220982" cy="5042918"/>
          </a:xfrm>
          <a:prstGeom prst="foldedCorner">
            <a:avLst>
              <a:gd name="adj" fmla="val 39182"/>
            </a:avLst>
          </a:prstGeom>
          <a:noFill/>
          <a:ln w="412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b="1" dirty="0"/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582685" y="947461"/>
            <a:ext cx="7877747" cy="47857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/>
            <a:r>
              <a:rPr kumimoji="0" lang="pl-PL" sz="1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omic Sans MS" pitchFamily="66" charset="0"/>
                <a:cs typeface="Times New Roman" pitchFamily="18" charset="0"/>
              </a:rPr>
              <a:t>„W 2022 roku upłynęła  kadencja  władz RBF  w związku z czym wybrano nowy zarząd na 4-letnią kadencję w składzie :</a:t>
            </a:r>
          </a:p>
          <a:p>
            <a:pPr lvl="0" algn="ctr"/>
            <a:endParaRPr lang="pl-PL" sz="1600" b="1" dirty="0">
              <a:latin typeface="Comic Sans MS" pitchFamily="66" charset="0"/>
              <a:cs typeface="Times New Roman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Adrian Furgalski – Przewodniczący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Grzegorz Bogacki – Wiceprzewodniczący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Krzysztof Niemiec – Wiceprzewodniczący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Izabella Wałkowska – Wiceprzewodnicząca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Dominika Żelazek – Wiceprzewodnicząca Zarządu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Leszek Hołda – Członek Zarządu </a:t>
            </a:r>
            <a:r>
              <a:rPr lang="pl-PL" sz="1800" i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(złożył rezygnację w 2023 roku)</a:t>
            </a:r>
            <a:endParaRPr lang="pl-PL" sz="1800" i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Edward Jacek Kwarciak – Członek Zarządu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Robert Stępień – Członek Zarządu 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 algn="just">
              <a:lnSpc>
                <a:spcPct val="150000"/>
              </a:lnSpc>
            </a:pPr>
            <a:r>
              <a:rPr lang="pl-PL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Wojciech Trojanowski – Członek Zarządu</a:t>
            </a:r>
            <a:endParaRPr lang="pl-PL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algn="ctr"/>
            <a:endParaRPr lang="pl-PL" sz="1600" dirty="0"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111437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 animBg="1"/>
      <p:bldP spid="2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ole tekstowe 5"/>
          <p:cNvSpPr txBox="1"/>
          <p:nvPr/>
        </p:nvSpPr>
        <p:spPr>
          <a:xfrm>
            <a:off x="6373016" y="307700"/>
            <a:ext cx="18722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>
                <a:latin typeface="+mn-lt"/>
              </a:rPr>
              <a:t>FINANSE</a:t>
            </a:r>
          </a:p>
        </p:txBody>
      </p:sp>
      <p:sp>
        <p:nvSpPr>
          <p:cNvPr id="8" name="pole tekstowe 7"/>
          <p:cNvSpPr txBox="1"/>
          <p:nvPr/>
        </p:nvSpPr>
        <p:spPr>
          <a:xfrm>
            <a:off x="457199" y="769365"/>
            <a:ext cx="86868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600" dirty="0">
                <a:latin typeface="+mj-lt"/>
              </a:rPr>
              <a:t>          Składki : </a:t>
            </a:r>
            <a:r>
              <a:rPr lang="pl-PL" sz="1400" dirty="0">
                <a:latin typeface="+mj-lt"/>
              </a:rPr>
              <a:t>w końcu 2022 roku podwyżka składki z powodu inflacji- max. o 20% </a:t>
            </a:r>
          </a:p>
          <a:p>
            <a:endParaRPr lang="pl-PL" sz="1600" dirty="0">
              <a:latin typeface="+mj-lt"/>
            </a:endParaRPr>
          </a:p>
        </p:txBody>
      </p:sp>
      <p:sp>
        <p:nvSpPr>
          <p:cNvPr id="9" name="Prostokąt 8"/>
          <p:cNvSpPr/>
          <p:nvPr/>
        </p:nvSpPr>
        <p:spPr>
          <a:xfrm>
            <a:off x="465181" y="1061752"/>
            <a:ext cx="85182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ctr" eaLnBrk="0" hangingPunct="0">
              <a:tabLst>
                <a:tab pos="449263" algn="r"/>
              </a:tabLst>
            </a:pPr>
            <a:r>
              <a:rPr lang="pl-PL" sz="1600" dirty="0">
                <a:latin typeface="+mj-lt"/>
                <a:ea typeface="Times New Roman" pitchFamily="18" charset="0"/>
              </a:rPr>
              <a:t>Główne koszty w roku 2022 : </a:t>
            </a:r>
            <a:r>
              <a:rPr lang="pl-PL" sz="1400" dirty="0">
                <a:latin typeface="+mj-lt"/>
                <a:ea typeface="Times New Roman" pitchFamily="18" charset="0"/>
              </a:rPr>
              <a:t>koszt obsługi  organizacji (w tym wszelkie  koszty lokalowo-administracyjne,        telefony, Internet, księgowość, materiały biurowe oraz umowa  z  Piotrem Faryna), koszty  honorariów </a:t>
            </a:r>
          </a:p>
          <a:p>
            <a:pPr indent="449263" algn="ctr" eaLnBrk="0" hangingPunct="0">
              <a:tabLst>
                <a:tab pos="449263" algn="r"/>
              </a:tabLst>
            </a:pPr>
            <a:r>
              <a:rPr lang="pl-PL" sz="1400" dirty="0">
                <a:latin typeface="+mj-lt"/>
                <a:ea typeface="Times New Roman" pitchFamily="18" charset="0"/>
              </a:rPr>
              <a:t>eksperckich (stała  umowa z Tadeuszem Syryjczykiem), usługi obce – delegacje, wynajem </a:t>
            </a:r>
            <a:r>
              <a:rPr lang="pl-PL" sz="1400" dirty="0" err="1">
                <a:latin typeface="+mj-lt"/>
                <a:ea typeface="Times New Roman" pitchFamily="18" charset="0"/>
              </a:rPr>
              <a:t>sal</a:t>
            </a:r>
            <a:r>
              <a:rPr lang="pl-PL" sz="1400" dirty="0">
                <a:latin typeface="+mj-lt"/>
                <a:ea typeface="Times New Roman" pitchFamily="18" charset="0"/>
              </a:rPr>
              <a:t>, catering, itp.</a:t>
            </a:r>
          </a:p>
          <a:p>
            <a:pPr indent="449263" eaLnBrk="0" hangingPunct="0">
              <a:tabLst>
                <a:tab pos="449263" algn="r"/>
              </a:tabLst>
            </a:pPr>
            <a:r>
              <a:rPr lang="pl-PL" sz="1600" dirty="0">
                <a:latin typeface="+mj-lt"/>
                <a:ea typeface="Times New Roman" pitchFamily="18" charset="0"/>
              </a:rPr>
              <a:t>Zatrudnienie :   </a:t>
            </a:r>
            <a:r>
              <a:rPr lang="pl-PL" sz="1400" dirty="0">
                <a:latin typeface="+mj-lt"/>
                <a:ea typeface="Times New Roman" pitchFamily="18" charset="0"/>
              </a:rPr>
              <a:t>1 osoba w oparciu o umowę o pracę </a:t>
            </a:r>
            <a:endParaRPr lang="pl-PL" sz="1400" dirty="0">
              <a:latin typeface="+mj-lt"/>
            </a:endParaRPr>
          </a:p>
        </p:txBody>
      </p:sp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A560EA41-26E7-FF4E-9C3B-7F84446425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9725703"/>
              </p:ext>
            </p:extLst>
          </p:nvPr>
        </p:nvGraphicFramePr>
        <p:xfrm>
          <a:off x="467544" y="2276872"/>
          <a:ext cx="8227239" cy="157542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2941508294"/>
                    </a:ext>
                  </a:extLst>
                </a:gridCol>
                <a:gridCol w="881562">
                  <a:extLst>
                    <a:ext uri="{9D8B030D-6E8A-4147-A177-3AD203B41FA5}">
                      <a16:colId xmlns:a16="http://schemas.microsoft.com/office/drawing/2014/main" val="1601387903"/>
                    </a:ext>
                  </a:extLst>
                </a:gridCol>
                <a:gridCol w="846342">
                  <a:extLst>
                    <a:ext uri="{9D8B030D-6E8A-4147-A177-3AD203B41FA5}">
                      <a16:colId xmlns:a16="http://schemas.microsoft.com/office/drawing/2014/main" val="3954184875"/>
                    </a:ext>
                  </a:extLst>
                </a:gridCol>
                <a:gridCol w="849635">
                  <a:extLst>
                    <a:ext uri="{9D8B030D-6E8A-4147-A177-3AD203B41FA5}">
                      <a16:colId xmlns:a16="http://schemas.microsoft.com/office/drawing/2014/main" val="3816029042"/>
                    </a:ext>
                  </a:extLst>
                </a:gridCol>
                <a:gridCol w="846342">
                  <a:extLst>
                    <a:ext uri="{9D8B030D-6E8A-4147-A177-3AD203B41FA5}">
                      <a16:colId xmlns:a16="http://schemas.microsoft.com/office/drawing/2014/main" val="4206656540"/>
                    </a:ext>
                  </a:extLst>
                </a:gridCol>
                <a:gridCol w="846342">
                  <a:extLst>
                    <a:ext uri="{9D8B030D-6E8A-4147-A177-3AD203B41FA5}">
                      <a16:colId xmlns:a16="http://schemas.microsoft.com/office/drawing/2014/main" val="1924305792"/>
                    </a:ext>
                  </a:extLst>
                </a:gridCol>
                <a:gridCol w="969835">
                  <a:extLst>
                    <a:ext uri="{9D8B030D-6E8A-4147-A177-3AD203B41FA5}">
                      <a16:colId xmlns:a16="http://schemas.microsoft.com/office/drawing/2014/main" val="3832808440"/>
                    </a:ext>
                  </a:extLst>
                </a:gridCol>
                <a:gridCol w="846342">
                  <a:extLst>
                    <a:ext uri="{9D8B030D-6E8A-4147-A177-3AD203B41FA5}">
                      <a16:colId xmlns:a16="http://schemas.microsoft.com/office/drawing/2014/main" val="2601155256"/>
                    </a:ext>
                  </a:extLst>
                </a:gridCol>
                <a:gridCol w="844695">
                  <a:extLst>
                    <a:ext uri="{9D8B030D-6E8A-4147-A177-3AD203B41FA5}">
                      <a16:colId xmlns:a16="http://schemas.microsoft.com/office/drawing/2014/main" val="1140219881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pl-PL" sz="1400" b="1" dirty="0">
                          <a:solidFill>
                            <a:schemeClr val="tx1"/>
                          </a:solidFill>
                          <a:effectLst/>
                        </a:rPr>
                        <a:t>PRZYCHODY</a:t>
                      </a:r>
                      <a:endParaRPr lang="pl-PL" sz="14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 anchor="b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2015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2016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</a:p>
                    <a:p>
                      <a:pPr algn="r">
                        <a:lnSpc>
                          <a:spcPct val="100000"/>
                        </a:lnSpc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2017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2018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2019 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2020    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2021 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endParaRPr lang="pl-PL" sz="1100" b="1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r">
                        <a:lnSpc>
                          <a:spcPct val="100000"/>
                        </a:lnSpc>
                        <a:spcBef>
                          <a:spcPts val="1200"/>
                        </a:spcBef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Rok 2022  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95003"/>
                  </a:ext>
                </a:extLst>
              </a:tr>
              <a:tr h="27742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Składki członkowskie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668 035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714 900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678 164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647 000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598 033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592 450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546 400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538 600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1025682899"/>
                  </a:ext>
                </a:extLst>
              </a:tr>
              <a:tr h="33940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tabLst>
                          <a:tab pos="449580" algn="l"/>
                        </a:tabLst>
                      </a:pPr>
                      <a:r>
                        <a:rPr lang="x-none" sz="1100" b="1" dirty="0">
                          <a:solidFill>
                            <a:schemeClr val="tx1"/>
                          </a:solidFill>
                          <a:effectLst/>
                        </a:rPr>
                        <a:t>Wpływy z działa</a:t>
                      </a: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ł.</a:t>
                      </a:r>
                      <a:r>
                        <a:rPr lang="x-none" sz="1100" b="1" dirty="0">
                          <a:solidFill>
                            <a:schemeClr val="tx1"/>
                          </a:solidFill>
                          <a:effectLst/>
                        </a:rPr>
                        <a:t> gospodarczej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230 619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345 502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200 737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91 080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3564850225"/>
                  </a:ext>
                </a:extLst>
              </a:tr>
              <a:tr h="18034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solidFill>
                            <a:schemeClr val="tx1"/>
                          </a:solidFill>
                          <a:effectLst/>
                        </a:rPr>
                        <a:t>Razem   wpływy </a:t>
                      </a:r>
                      <a:endParaRPr lang="pl-PL" sz="11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 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 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 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877 619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943 535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>
                          <a:effectLst/>
                        </a:rPr>
                        <a:t>592 450</a:t>
                      </a:r>
                      <a:endParaRPr lang="pl-PL" sz="11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747 137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</a:pPr>
                      <a:r>
                        <a:rPr lang="pl-PL" sz="1100" b="1" dirty="0">
                          <a:effectLst/>
                        </a:rPr>
                        <a:t>629 680</a:t>
                      </a:r>
                      <a:endParaRPr lang="pl-PL" sz="11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44450" marR="44450" marT="0" marB="0"/>
                </a:tc>
                <a:extLst>
                  <a:ext uri="{0D108BD9-81ED-4DB2-BD59-A6C34878D82A}">
                    <a16:rowId xmlns:a16="http://schemas.microsoft.com/office/drawing/2014/main" val="975533755"/>
                  </a:ext>
                </a:extLst>
              </a:tr>
            </a:tbl>
          </a:graphicData>
        </a:graphic>
      </p:graphicFrame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704F9AC4-A6C0-E5D3-67BC-F75706063F9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4333945"/>
              </p:ext>
            </p:extLst>
          </p:nvPr>
        </p:nvGraphicFramePr>
        <p:xfrm>
          <a:off x="465181" y="3918868"/>
          <a:ext cx="8229602" cy="193859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2749">
                  <a:extLst>
                    <a:ext uri="{9D8B030D-6E8A-4147-A177-3AD203B41FA5}">
                      <a16:colId xmlns:a16="http://schemas.microsoft.com/office/drawing/2014/main" val="3366788822"/>
                    </a:ext>
                  </a:extLst>
                </a:gridCol>
                <a:gridCol w="841653">
                  <a:extLst>
                    <a:ext uri="{9D8B030D-6E8A-4147-A177-3AD203B41FA5}">
                      <a16:colId xmlns:a16="http://schemas.microsoft.com/office/drawing/2014/main" val="1961410756"/>
                    </a:ext>
                  </a:extLst>
                </a:gridCol>
                <a:gridCol w="732385">
                  <a:extLst>
                    <a:ext uri="{9D8B030D-6E8A-4147-A177-3AD203B41FA5}">
                      <a16:colId xmlns:a16="http://schemas.microsoft.com/office/drawing/2014/main" val="2447203384"/>
                    </a:ext>
                  </a:extLst>
                </a:gridCol>
                <a:gridCol w="942061">
                  <a:extLst>
                    <a:ext uri="{9D8B030D-6E8A-4147-A177-3AD203B41FA5}">
                      <a16:colId xmlns:a16="http://schemas.microsoft.com/office/drawing/2014/main" val="150333068"/>
                    </a:ext>
                  </a:extLst>
                </a:gridCol>
                <a:gridCol w="942061">
                  <a:extLst>
                    <a:ext uri="{9D8B030D-6E8A-4147-A177-3AD203B41FA5}">
                      <a16:colId xmlns:a16="http://schemas.microsoft.com/office/drawing/2014/main" val="369027522"/>
                    </a:ext>
                  </a:extLst>
                </a:gridCol>
                <a:gridCol w="941323">
                  <a:extLst>
                    <a:ext uri="{9D8B030D-6E8A-4147-A177-3AD203B41FA5}">
                      <a16:colId xmlns:a16="http://schemas.microsoft.com/office/drawing/2014/main" val="2186620959"/>
                    </a:ext>
                  </a:extLst>
                </a:gridCol>
                <a:gridCol w="841653">
                  <a:extLst>
                    <a:ext uri="{9D8B030D-6E8A-4147-A177-3AD203B41FA5}">
                      <a16:colId xmlns:a16="http://schemas.microsoft.com/office/drawing/2014/main" val="3406436901"/>
                    </a:ext>
                  </a:extLst>
                </a:gridCol>
                <a:gridCol w="841653">
                  <a:extLst>
                    <a:ext uri="{9D8B030D-6E8A-4147-A177-3AD203B41FA5}">
                      <a16:colId xmlns:a16="http://schemas.microsoft.com/office/drawing/2014/main" val="3201078065"/>
                    </a:ext>
                  </a:extLst>
                </a:gridCol>
                <a:gridCol w="854064">
                  <a:extLst>
                    <a:ext uri="{9D8B030D-6E8A-4147-A177-3AD203B41FA5}">
                      <a16:colId xmlns:a16="http://schemas.microsoft.com/office/drawing/2014/main" val="342574387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pl-PL" sz="1400" dirty="0">
                          <a:solidFill>
                            <a:schemeClr val="tx1"/>
                          </a:solidFill>
                          <a:effectLst/>
                        </a:rPr>
                        <a:t> KOSZTY</a:t>
                      </a:r>
                      <a:endParaRPr lang="pl-PL" sz="14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2015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2016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2017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2018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2019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2020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2021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2022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88564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1.Koszty działał.  statutowej,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283 164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252 366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178 436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236 745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341 169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255 382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278  162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172 683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25424978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2.Koszty administracyjne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428 349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475 439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1100" b="1" dirty="0">
                          <a:effectLst/>
                        </a:rPr>
                        <a:t>334 057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lvl="0" indent="0" algn="r">
                        <a:lnSpc>
                          <a:spcPct val="150000"/>
                        </a:lnSpc>
                        <a:buFont typeface="+mj-lt"/>
                        <a:buNone/>
                      </a:pPr>
                      <a:r>
                        <a:rPr lang="pl-PL" sz="1100" b="1" dirty="0">
                          <a:effectLst/>
                        </a:rPr>
                        <a:t>269 797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      328 884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    346 502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    343 494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   372 320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6154655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3.Koszty dział. gospodarczej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228 617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336 678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199 700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104 188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655825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</a:pPr>
                      <a:r>
                        <a:rPr lang="pl-PL" sz="1100" dirty="0">
                          <a:solidFill>
                            <a:schemeClr val="tx1"/>
                          </a:solidFill>
                          <a:effectLst/>
                        </a:rPr>
                        <a:t>Razem </a:t>
                      </a:r>
                      <a:endParaRPr lang="pl-PL" sz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712 855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727 805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530 280 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735 159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1006000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601 884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>
                          <a:effectLst/>
                        </a:rPr>
                        <a:t>721 356</a:t>
                      </a:r>
                      <a:endParaRPr lang="pl-PL" sz="1200" b="1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pl-PL" sz="1100" b="1" dirty="0">
                          <a:effectLst/>
                        </a:rPr>
                        <a:t>649 191</a:t>
                      </a:r>
                      <a:endParaRPr lang="pl-PL" sz="12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8633301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30118161"/>
      </p:ext>
    </p:extLst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1409</TotalTime>
  <Words>844</Words>
  <Application>Microsoft Office PowerPoint</Application>
  <PresentationFormat>Pokaz na ekranie (4:3)</PresentationFormat>
  <Paragraphs>261</Paragraphs>
  <Slides>10</Slides>
  <Notes>7</Notes>
  <HiddenSlides>0</HiddenSlides>
  <MMClips>0</MMClips>
  <ScaleCrop>false</ScaleCrop>
  <HeadingPairs>
    <vt:vector size="8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6" baseType="lpstr">
      <vt:lpstr>Arial</vt:lpstr>
      <vt:lpstr>Calibri</vt:lpstr>
      <vt:lpstr>Comic Sans MS</vt:lpstr>
      <vt:lpstr>Times New Roman</vt:lpstr>
      <vt:lpstr>Motyw pakietu Office</vt:lpstr>
      <vt:lpstr>Acrobat Document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>ATC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pfaryna</dc:creator>
  <cp:lastModifiedBy>piotr Faryna</cp:lastModifiedBy>
  <cp:revision>33</cp:revision>
  <dcterms:created xsi:type="dcterms:W3CDTF">2014-12-01T14:13:14Z</dcterms:created>
  <dcterms:modified xsi:type="dcterms:W3CDTF">2023-05-29T19:54:33Z</dcterms:modified>
</cp:coreProperties>
</file>